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5" r:id="rId4"/>
  </p:sldMasterIdLst>
  <p:notesMasterIdLst>
    <p:notesMasterId r:id="rId18"/>
  </p:notesMasterIdLst>
  <p:handoutMasterIdLst>
    <p:handoutMasterId r:id="rId19"/>
  </p:handoutMasterIdLst>
  <p:sldIdLst>
    <p:sldId id="256" r:id="rId5"/>
    <p:sldId id="626" r:id="rId6"/>
    <p:sldId id="628" r:id="rId7"/>
    <p:sldId id="629" r:id="rId8"/>
    <p:sldId id="619" r:id="rId9"/>
    <p:sldId id="618" r:id="rId10"/>
    <p:sldId id="565" r:id="rId11"/>
    <p:sldId id="620" r:id="rId12"/>
    <p:sldId id="621" r:id="rId13"/>
    <p:sldId id="617" r:id="rId14"/>
    <p:sldId id="623" r:id="rId15"/>
    <p:sldId id="625" r:id="rId16"/>
    <p:sldId id="624" r:id="rId17"/>
  </p:sldIdLst>
  <p:sldSz cx="9144000" cy="6858000" type="screen4x3"/>
  <p:notesSz cx="6797675" cy="9874250"/>
  <p:defaultTextStyle>
    <a:defPPr>
      <a:defRPr lang="en-GB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FF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30529" autoAdjust="0"/>
    <p:restoredTop sz="77722" autoAdjust="0"/>
  </p:normalViewPr>
  <p:slideViewPr>
    <p:cSldViewPr>
      <p:cViewPr>
        <p:scale>
          <a:sx n="87" d="100"/>
          <a:sy n="87" d="100"/>
        </p:scale>
        <p:origin x="728" y="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slide" Target="slides/slide9.xml"/><Relationship Id="rId18" Type="http://schemas.openxmlformats.org/officeDocument/2006/relationships/notesMaster" Target="notesMasters/notesMaster1.xml"/><Relationship Id="rId3" Type="http://schemas.openxmlformats.org/officeDocument/2006/relationships/customXml" Target="../customXml/item3.xml"/><Relationship Id="rId21" Type="http://schemas.openxmlformats.org/officeDocument/2006/relationships/viewProps" Target="viewProps.xml"/><Relationship Id="rId7" Type="http://schemas.openxmlformats.org/officeDocument/2006/relationships/slide" Target="slides/slide3.xml"/><Relationship Id="rId12" Type="http://schemas.openxmlformats.org/officeDocument/2006/relationships/slide" Target="slides/slide8.xml"/><Relationship Id="rId17" Type="http://schemas.openxmlformats.org/officeDocument/2006/relationships/slide" Target="slides/slide13.xml"/><Relationship Id="rId2" Type="http://schemas.openxmlformats.org/officeDocument/2006/relationships/customXml" Target="../customXml/item2.xml"/><Relationship Id="rId16" Type="http://schemas.openxmlformats.org/officeDocument/2006/relationships/slide" Target="slides/slide12.xml"/><Relationship Id="rId20" Type="http://schemas.openxmlformats.org/officeDocument/2006/relationships/presProps" Target="presProps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slide" Target="slides/slide11.xml"/><Relationship Id="rId23" Type="http://schemas.openxmlformats.org/officeDocument/2006/relationships/tableStyles" Target="tableStyles.xml"/><Relationship Id="rId10" Type="http://schemas.openxmlformats.org/officeDocument/2006/relationships/slide" Target="slides/slide6.xml"/><Relationship Id="rId19" Type="http://schemas.openxmlformats.org/officeDocument/2006/relationships/handoutMaster" Target="handoutMasters/handoutMaster1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slide" Target="slides/slide10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>
            <a:extLst>
              <a:ext uri="{FF2B5EF4-FFF2-40B4-BE49-F238E27FC236}">
                <a16:creationId xmlns:a16="http://schemas.microsoft.com/office/drawing/2014/main" id="{2336F5CE-EEED-4F76-B9EC-E5073458680E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AC19845-002F-4C05-ACFC-EC7D211F5012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fld id="{F5922EF5-6999-43D0-8D3E-5C79DD40F510}" type="datetimeFigureOut">
              <a:rPr lang="pt-PT"/>
              <a:pPr>
                <a:defRPr/>
              </a:pPr>
              <a:t>08/10/23</a:t>
            </a:fld>
            <a:endParaRPr lang="pt-PT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29EACAF1-E7F8-4C4F-98CF-40FAC1779F8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latin typeface="Arial" panose="020B0604020202020204" pitchFamily="34" charset="0"/>
              </a:defRPr>
            </a:lvl1pPr>
          </a:lstStyle>
          <a:p>
            <a:pPr>
              <a:defRPr/>
            </a:pPr>
            <a:endParaRPr lang="pt-PT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B6693-160A-4D9A-9809-5CE0BFC9ED9C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EF097FB-7E76-40D9-A8D5-F6D6DAE43419}" type="slidenum">
              <a:rPr lang="pt-PT" altLang="pt-PT"/>
              <a:pPr>
                <a:defRPr/>
              </a:pPr>
              <a:t>‹#›</a:t>
            </a:fld>
            <a:endParaRPr lang="pt-PT" altLang="pt-P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CD12FA-9B24-F241-B5CF-97BA900C6B37}" type="datetimeFigureOut">
              <a:rPr lang="pt-PT" smtClean="0"/>
              <a:t>08/10/23</a:t>
            </a:fld>
            <a:endParaRPr lang="pt-PT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77925" y="1235075"/>
            <a:ext cx="4441825" cy="333216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pt-PT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79450" y="4751388"/>
            <a:ext cx="5438775" cy="388937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/>
              <a:t>Click to edit Master text styles</a:t>
            </a:r>
          </a:p>
          <a:p>
            <a:pPr lvl="1"/>
            <a:r>
              <a:rPr lang="en-GB"/>
              <a:t>Second level</a:t>
            </a:r>
          </a:p>
          <a:p>
            <a:pPr lvl="2"/>
            <a:r>
              <a:rPr lang="en-GB"/>
              <a:t>Third level</a:t>
            </a:r>
          </a:p>
          <a:p>
            <a:pPr lvl="3"/>
            <a:r>
              <a:rPr lang="en-GB"/>
              <a:t>Fourth level</a:t>
            </a:r>
          </a:p>
          <a:p>
            <a:pPr lvl="4"/>
            <a:r>
              <a:rPr lang="en-GB"/>
              <a:t>Fifth level</a:t>
            </a:r>
            <a:endParaRPr lang="pt-PT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pt-PT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1486A3C-D122-DE4F-AD1E-E07EF9F3203E}" type="slidenum">
              <a:rPr lang="pt-PT" smtClean="0"/>
              <a:t>‹#›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826542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Marcador de Posição da Imagem do Diapositivo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Marcador de Posição de Nota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Marcador de Posição do Número do Diapositivo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86A3C-D122-DE4F-AD1E-E07EF9F3203E}" type="slidenum">
              <a:rPr lang="pt-PT" smtClean="0"/>
              <a:t>1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0792076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="0" i="0" u="none" strike="noStrike" dirty="0">
                <a:solidFill>
                  <a:srgbClr val="D1D5DB"/>
                </a:solidFill>
                <a:effectLst/>
                <a:latin typeface="Söhne"/>
              </a:rPr>
              <a:t>Despite that there are individuals with a natural inclination and aptitude for generating new ideas on a particular subject, whatever it may be all students are capable of enhancing their creative performance if they make use of some known techniques for this purpose.</a:t>
            </a:r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86A3C-D122-DE4F-AD1E-E07EF9F3203E}" type="slidenum">
              <a:rPr lang="pt-PT" smtClean="0"/>
              <a:t>10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42909566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86A3C-D122-DE4F-AD1E-E07EF9F3203E}" type="slidenum">
              <a:rPr lang="pt-PT" smtClean="0"/>
              <a:t>2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418626951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86A3C-D122-DE4F-AD1E-E07EF9F3203E}" type="slidenum">
              <a:rPr lang="pt-PT" smtClean="0"/>
              <a:t>3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683866207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86A3C-D122-DE4F-AD1E-E07EF9F3203E}" type="slidenum">
              <a:rPr lang="pt-PT" smtClean="0"/>
              <a:t>4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283134827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assessment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initial</a:t>
            </a:r>
            <a:r>
              <a:rPr lang="pt-PT" dirty="0"/>
              <a:t> </a:t>
            </a:r>
            <a:r>
              <a:rPr lang="pt-PT" dirty="0" err="1"/>
              <a:t>assignments</a:t>
            </a:r>
            <a:r>
              <a:rPr lang="pt-PT" dirty="0"/>
              <a:t> </a:t>
            </a:r>
            <a:r>
              <a:rPr lang="pt-PT" dirty="0" err="1"/>
              <a:t>will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more </a:t>
            </a:r>
            <a:r>
              <a:rPr lang="pt-PT" dirty="0" err="1"/>
              <a:t>tolerant</a:t>
            </a:r>
            <a:r>
              <a:rPr lang="pt-PT" dirty="0"/>
              <a:t>, more </a:t>
            </a:r>
            <a:r>
              <a:rPr lang="pt-PT" dirty="0" err="1"/>
              <a:t>gentle</a:t>
            </a:r>
            <a:r>
              <a:rPr lang="pt-PT" dirty="0"/>
              <a:t>, as </a:t>
            </a:r>
            <a:r>
              <a:rPr lang="pt-PT" dirty="0" err="1"/>
              <a:t>there</a:t>
            </a:r>
            <a:r>
              <a:rPr lang="pt-PT" dirty="0"/>
              <a:t> </a:t>
            </a:r>
            <a:r>
              <a:rPr lang="pt-PT" dirty="0" err="1"/>
              <a:t>hasn't</a:t>
            </a:r>
            <a:r>
              <a:rPr lang="pt-PT" dirty="0"/>
              <a:t> </a:t>
            </a:r>
            <a:r>
              <a:rPr lang="pt-PT" dirty="0" err="1"/>
              <a:t>been</a:t>
            </a:r>
            <a:r>
              <a:rPr lang="pt-PT" dirty="0"/>
              <a:t> </a:t>
            </a:r>
            <a:r>
              <a:rPr lang="pt-PT" dirty="0" err="1"/>
              <a:t>any</a:t>
            </a:r>
            <a:r>
              <a:rPr lang="pt-PT" dirty="0"/>
              <a:t> </a:t>
            </a:r>
            <a:r>
              <a:rPr lang="pt-PT" dirty="0" err="1"/>
              <a:t>previous</a:t>
            </a:r>
            <a:r>
              <a:rPr lang="pt-PT" dirty="0"/>
              <a:t> </a:t>
            </a:r>
            <a:r>
              <a:rPr lang="pt-PT" dirty="0" err="1"/>
              <a:t>reference</a:t>
            </a:r>
            <a:r>
              <a:rPr lang="pt-PT" dirty="0"/>
              <a:t>,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there's</a:t>
            </a:r>
            <a:r>
              <a:rPr lang="pt-PT" dirty="0"/>
              <a:t> </a:t>
            </a:r>
            <a:r>
              <a:rPr lang="pt-PT" dirty="0" err="1"/>
              <a:t>an</a:t>
            </a:r>
            <a:r>
              <a:rPr lang="pt-PT" dirty="0"/>
              <a:t> </a:t>
            </a:r>
            <a:r>
              <a:rPr lang="pt-PT" dirty="0" err="1"/>
              <a:t>advantage</a:t>
            </a:r>
            <a:r>
              <a:rPr lang="pt-PT" dirty="0"/>
              <a:t> in </a:t>
            </a:r>
            <a:r>
              <a:rPr lang="pt-PT" dirty="0" err="1"/>
              <a:t>hearing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professor's</a:t>
            </a:r>
            <a:r>
              <a:rPr lang="pt-PT" dirty="0"/>
              <a:t> </a:t>
            </a:r>
            <a:r>
              <a:rPr lang="pt-PT" dirty="0" err="1"/>
              <a:t>comments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other</a:t>
            </a:r>
            <a:r>
              <a:rPr lang="pt-PT" dirty="0"/>
              <a:t> </a:t>
            </a:r>
            <a:r>
              <a:rPr lang="pt-PT" dirty="0" err="1"/>
              <a:t>assignments</a:t>
            </a:r>
            <a:r>
              <a:rPr lang="pt-PT" dirty="0"/>
              <a:t>. </a:t>
            </a:r>
            <a:r>
              <a:rPr lang="pt-PT" dirty="0" err="1"/>
              <a:t>If</a:t>
            </a:r>
            <a:r>
              <a:rPr lang="pt-PT" dirty="0"/>
              <a:t> no </a:t>
            </a:r>
            <a:r>
              <a:rPr lang="pt-PT" dirty="0" err="1"/>
              <a:t>group</a:t>
            </a:r>
            <a:r>
              <a:rPr lang="pt-PT" dirty="0"/>
              <a:t> </a:t>
            </a:r>
            <a:r>
              <a:rPr lang="pt-PT" dirty="0" err="1"/>
              <a:t>volunteers</a:t>
            </a:r>
            <a:r>
              <a:rPr lang="pt-PT" dirty="0"/>
              <a:t> to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first</a:t>
            </a:r>
            <a:r>
              <a:rPr lang="pt-PT" dirty="0"/>
              <a:t> to </a:t>
            </a:r>
            <a:r>
              <a:rPr lang="pt-PT" dirty="0" err="1"/>
              <a:t>present</a:t>
            </a:r>
            <a:r>
              <a:rPr lang="pt-PT" dirty="0"/>
              <a:t>... </a:t>
            </a:r>
            <a:r>
              <a:rPr lang="pt-PT" dirty="0" err="1"/>
              <a:t>draw</a:t>
            </a:r>
            <a:r>
              <a:rPr lang="pt-PT" dirty="0"/>
              <a:t> </a:t>
            </a:r>
            <a:r>
              <a:rPr lang="pt-PT" dirty="0" err="1"/>
              <a:t>lots</a:t>
            </a:r>
            <a:r>
              <a:rPr lang="pt-PT" dirty="0"/>
              <a:t>!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86A3C-D122-DE4F-AD1E-E07EF9F3203E}" type="slidenum">
              <a:rPr lang="pt-PT" smtClean="0"/>
              <a:t>5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10254473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86A3C-D122-DE4F-AD1E-E07EF9F3203E}" type="slidenum">
              <a:rPr lang="pt-PT" smtClean="0"/>
              <a:t>6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01786081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objective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case </a:t>
            </a:r>
            <a:r>
              <a:rPr lang="pt-PT" dirty="0" err="1"/>
              <a:t>is</a:t>
            </a:r>
            <a:r>
              <a:rPr lang="pt-PT" dirty="0"/>
              <a:t> to </a:t>
            </a:r>
            <a:r>
              <a:rPr lang="pt-PT" dirty="0" err="1"/>
              <a:t>analyze</a:t>
            </a:r>
            <a:r>
              <a:rPr lang="pt-PT" dirty="0"/>
              <a:t> a </a:t>
            </a:r>
            <a:r>
              <a:rPr lang="pt-PT" dirty="0" err="1"/>
              <a:t>company's</a:t>
            </a:r>
            <a:r>
              <a:rPr lang="pt-PT" dirty="0"/>
              <a:t> </a:t>
            </a:r>
            <a:r>
              <a:rPr lang="pt-PT" dirty="0" err="1"/>
              <a:t>position</a:t>
            </a:r>
            <a:r>
              <a:rPr lang="pt-PT" dirty="0"/>
              <a:t> (</a:t>
            </a:r>
            <a:r>
              <a:rPr lang="pt-PT" dirty="0" err="1"/>
              <a:t>ideas</a:t>
            </a:r>
            <a:r>
              <a:rPr lang="pt-PT" dirty="0"/>
              <a:t>, </a:t>
            </a:r>
            <a:r>
              <a:rPr lang="pt-PT" dirty="0" err="1"/>
              <a:t>practices</a:t>
            </a:r>
            <a:r>
              <a:rPr lang="pt-PT" dirty="0"/>
              <a:t>, </a:t>
            </a:r>
            <a:r>
              <a:rPr lang="pt-PT" dirty="0" err="1"/>
              <a:t>results</a:t>
            </a:r>
            <a:r>
              <a:rPr lang="pt-PT" dirty="0"/>
              <a:t>) </a:t>
            </a:r>
            <a:r>
              <a:rPr lang="pt-PT" dirty="0" err="1"/>
              <a:t>regarding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chosen</a:t>
            </a:r>
            <a:r>
              <a:rPr lang="pt-PT" dirty="0"/>
              <a:t> </a:t>
            </a:r>
            <a:r>
              <a:rPr lang="pt-PT" dirty="0" err="1"/>
              <a:t>topic</a:t>
            </a:r>
            <a:r>
              <a:rPr lang="pt-PT" dirty="0"/>
              <a:t>.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analysis</a:t>
            </a:r>
            <a:r>
              <a:rPr lang="pt-PT" dirty="0"/>
              <a:t> </a:t>
            </a:r>
            <a:r>
              <a:rPr lang="pt-PT" dirty="0" err="1"/>
              <a:t>should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based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concepts</a:t>
            </a:r>
            <a:r>
              <a:rPr lang="pt-PT" dirty="0"/>
              <a:t> </a:t>
            </a:r>
            <a:r>
              <a:rPr lang="pt-PT" dirty="0" err="1"/>
              <a:t>presented</a:t>
            </a:r>
            <a:r>
              <a:rPr lang="pt-PT" dirty="0"/>
              <a:t> in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theoretical</a:t>
            </a:r>
            <a:r>
              <a:rPr lang="pt-PT" dirty="0"/>
              <a:t> classes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supported</a:t>
            </a:r>
            <a:r>
              <a:rPr lang="pt-PT" dirty="0"/>
              <a:t>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most</a:t>
            </a:r>
            <a:r>
              <a:rPr lang="pt-PT" dirty="0"/>
              <a:t> </a:t>
            </a:r>
            <a:r>
              <a:rPr lang="pt-PT" dirty="0" err="1"/>
              <a:t>recent</a:t>
            </a:r>
            <a:r>
              <a:rPr lang="pt-PT" dirty="0"/>
              <a:t> </a:t>
            </a:r>
            <a:r>
              <a:rPr lang="pt-PT" dirty="0" err="1"/>
              <a:t>information</a:t>
            </a:r>
            <a:r>
              <a:rPr lang="pt-PT" dirty="0"/>
              <a:t> </a:t>
            </a:r>
            <a:r>
              <a:rPr lang="pt-PT" dirty="0" err="1"/>
              <a:t>gathered</a:t>
            </a:r>
            <a:r>
              <a:rPr lang="pt-PT" dirty="0"/>
              <a:t> </a:t>
            </a:r>
            <a:r>
              <a:rPr lang="pt-PT" dirty="0" err="1"/>
              <a:t>from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most</a:t>
            </a:r>
            <a:r>
              <a:rPr lang="pt-PT" dirty="0"/>
              <a:t> </a:t>
            </a:r>
            <a:r>
              <a:rPr lang="pt-PT" dirty="0" err="1"/>
              <a:t>relevant</a:t>
            </a:r>
            <a:r>
              <a:rPr lang="pt-PT" dirty="0"/>
              <a:t> </a:t>
            </a:r>
            <a:r>
              <a:rPr lang="pt-PT" dirty="0" err="1"/>
              <a:t>sources</a:t>
            </a:r>
            <a:r>
              <a:rPr lang="pt-PT" dirty="0"/>
              <a:t>.</a:t>
            </a:r>
          </a:p>
          <a:p>
            <a:endParaRPr lang="pt-PT" dirty="0"/>
          </a:p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86A3C-D122-DE4F-AD1E-E07EF9F3203E}" type="slidenum">
              <a:rPr lang="pt-PT" smtClean="0"/>
              <a:t>7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259920104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86A3C-D122-DE4F-AD1E-E07EF9F3203E}" type="slidenum">
              <a:rPr lang="pt-PT" smtClean="0"/>
              <a:t>8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3849166404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PT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F1486A3C-D122-DE4F-AD1E-E07EF9F3203E}" type="slidenum">
              <a:rPr lang="pt-PT" smtClean="0"/>
              <a:t>9</a:t>
            </a:fld>
            <a:endParaRPr lang="pt-PT"/>
          </a:p>
        </p:txBody>
      </p:sp>
    </p:spTree>
    <p:extLst>
      <p:ext uri="{BB962C8B-B14F-4D97-AF65-F5344CB8AC3E}">
        <p14:creationId xmlns:p14="http://schemas.microsoft.com/office/powerpoint/2010/main" val="122153345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o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PT" dirty="0"/>
              <a:t>Clique para editar o estilo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pt-PT"/>
              <a:t>Faça clique para editar o estilo</a:t>
            </a:r>
          </a:p>
        </p:txBody>
      </p:sp>
    </p:spTree>
    <p:extLst>
      <p:ext uri="{BB962C8B-B14F-4D97-AF65-F5344CB8AC3E}">
        <p14:creationId xmlns:p14="http://schemas.microsoft.com/office/powerpoint/2010/main" val="41660764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2346449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e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347745388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objec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8B70752-3086-FD42-8276-11FB1B3747CD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7ADE-3D93-CA41-8BFC-13E111174E37}" type="slidenum">
              <a:rPr lang="pt-PT" smtClean="0"/>
              <a:t>‹#›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165908989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c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41440781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Conteúdo Dup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27878061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o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4" name="Marcador de Posição de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5" name="Marcador de Posição do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  <p:sp>
        <p:nvSpPr>
          <p:cNvPr id="6" name="Marcador de Posição de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15047598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/>
              <a:t>Clique para editar o estilo</a:t>
            </a:r>
          </a:p>
        </p:txBody>
      </p:sp>
    </p:spTree>
    <p:extLst>
      <p:ext uri="{BB962C8B-B14F-4D97-AF65-F5344CB8AC3E}">
        <p14:creationId xmlns:p14="http://schemas.microsoft.com/office/powerpoint/2010/main" val="212513134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2945964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e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PT"/>
              <a:t>Clique para editar os estilos</a:t>
            </a:r>
          </a:p>
          <a:p>
            <a:pPr lvl="1"/>
            <a:r>
              <a:rPr lang="pt-PT"/>
              <a:t>Segundo nível</a:t>
            </a:r>
          </a:p>
          <a:p>
            <a:pPr lvl="2"/>
            <a:r>
              <a:rPr lang="pt-PT"/>
              <a:t>Terceiro nível</a:t>
            </a:r>
          </a:p>
          <a:p>
            <a:pPr lvl="3"/>
            <a:r>
              <a:rPr lang="pt-PT"/>
              <a:t>Quarto nível</a:t>
            </a:r>
          </a:p>
          <a:p>
            <a:pPr lvl="4"/>
            <a:r>
              <a:rPr lang="pt-PT"/>
              <a:t>Quinto nível</a:t>
            </a:r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38883460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PT"/>
              <a:t>Clique para editar o estilo</a:t>
            </a:r>
          </a:p>
        </p:txBody>
      </p:sp>
      <p:sp>
        <p:nvSpPr>
          <p:cNvPr id="3" name="Marcador de Posição d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PT" noProof="0"/>
          </a:p>
        </p:txBody>
      </p:sp>
      <p:sp>
        <p:nvSpPr>
          <p:cNvPr id="4" name="Marcador de Posição do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PT"/>
              <a:t>Clique para editar os estilos</a:t>
            </a:r>
          </a:p>
        </p:txBody>
      </p:sp>
    </p:spTree>
    <p:extLst>
      <p:ext uri="{BB962C8B-B14F-4D97-AF65-F5344CB8AC3E}">
        <p14:creationId xmlns:p14="http://schemas.microsoft.com/office/powerpoint/2010/main" val="176340691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1" name="Title Placeholder 1">
            <a:extLst>
              <a:ext uri="{FF2B5EF4-FFF2-40B4-BE49-F238E27FC236}">
                <a16:creationId xmlns:a16="http://schemas.microsoft.com/office/drawing/2014/main" id="{3E3EFCC5-5000-4ADA-8F5D-FD4E8A6AB9BB}"/>
              </a:ext>
            </a:extLst>
          </p:cNvPr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 dirty="0"/>
              <a:t>Click to edit Master title style</a:t>
            </a:r>
            <a:endParaRPr lang="pt-PT" altLang="pt-PT" dirty="0"/>
          </a:p>
        </p:txBody>
      </p:sp>
      <p:sp>
        <p:nvSpPr>
          <p:cNvPr id="2052" name="Text Placeholder 2">
            <a:extLst>
              <a:ext uri="{FF2B5EF4-FFF2-40B4-BE49-F238E27FC236}">
                <a16:creationId xmlns:a16="http://schemas.microsoft.com/office/drawing/2014/main" id="{F1E1C6E7-3B24-48A1-9208-C8293199A3A1}"/>
              </a:ext>
            </a:extLst>
          </p:cNvPr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7811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pt-PT" dirty="0"/>
              <a:t>Click to edit Master text styles</a:t>
            </a:r>
          </a:p>
          <a:p>
            <a:pPr lvl="1"/>
            <a:r>
              <a:rPr lang="en-US" altLang="pt-PT" dirty="0"/>
              <a:t>Second level</a:t>
            </a:r>
          </a:p>
          <a:p>
            <a:pPr lvl="2"/>
            <a:r>
              <a:rPr lang="en-US" altLang="pt-PT" dirty="0"/>
              <a:t>Third level</a:t>
            </a:r>
          </a:p>
          <a:p>
            <a:pPr lvl="3"/>
            <a:r>
              <a:rPr lang="en-US" altLang="pt-PT" dirty="0"/>
              <a:t>Fourth level</a:t>
            </a:r>
          </a:p>
          <a:p>
            <a:pPr lvl="4"/>
            <a:r>
              <a:rPr lang="en-US" altLang="pt-PT" dirty="0"/>
              <a:t>Fifth level</a:t>
            </a:r>
            <a:endParaRPr lang="pt-PT" altLang="pt-PT" dirty="0"/>
          </a:p>
        </p:txBody>
      </p:sp>
      <p:pic>
        <p:nvPicPr>
          <p:cNvPr id="4" name="Imagem 2" descr="Uma imagem com texto&#10;&#10;Descrição gerada automaticamente">
            <a:extLst>
              <a:ext uri="{FF2B5EF4-FFF2-40B4-BE49-F238E27FC236}">
                <a16:creationId xmlns:a16="http://schemas.microsoft.com/office/drawing/2014/main" id="{4500CDA4-F35C-634A-8E4A-7831BDDDBDFC}"/>
              </a:ext>
            </a:extLst>
          </p:cNvPr>
          <p:cNvPicPr>
            <a:picLocks noChangeAspect="1" noChangeArrowheads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330380" y="476672"/>
            <a:ext cx="15621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Slide Number Placeholder 1">
            <a:extLst>
              <a:ext uri="{FF2B5EF4-FFF2-40B4-BE49-F238E27FC236}">
                <a16:creationId xmlns:a16="http://schemas.microsoft.com/office/drawing/2014/main" id="{807F8799-58FD-684A-A809-EA5E8A321DDD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6457950" y="6356350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EA07ADE-3D93-CA41-8BFC-13E111174E37}" type="slidenum">
              <a:rPr lang="pt-PT" smtClean="0"/>
              <a:t>‹#›</a:t>
            </a:fld>
            <a:endParaRPr lang="pt-PT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000" b="1">
          <a:solidFill>
            <a:srgbClr val="C0000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>
          <a:solidFill>
            <a:schemeClr val="tx1">
              <a:lumMod val="85000"/>
              <a:lumOff val="15000"/>
            </a:schemeClr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>
          <a:solidFill>
            <a:schemeClr val="tx1">
              <a:lumMod val="85000"/>
              <a:lumOff val="15000"/>
            </a:schemeClr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1800">
          <a:solidFill>
            <a:schemeClr val="tx1">
              <a:lumMod val="85000"/>
              <a:lumOff val="15000"/>
            </a:schemeClr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1600">
          <a:solidFill>
            <a:schemeClr val="tx1">
              <a:lumMod val="85000"/>
              <a:lumOff val="15000"/>
            </a:schemeClr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1600">
          <a:solidFill>
            <a:schemeClr val="tx1">
              <a:lumMod val="85000"/>
              <a:lumOff val="15000"/>
            </a:schemeClr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Font typeface="Arial" charset="0"/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pt-P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s://corporate.mcdonalds.com/corpmcd/our-company/who-we-are/our-values.html" TargetMode="External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about.pypl.com/who-we-are/mission-vision-values/default.aspx" TargetMode="External"/><Relationship Id="rId4" Type="http://schemas.openxmlformats.org/officeDocument/2006/relationships/hyperlink" Target="https://www.ericsson.com/en/about-us/our-purpose" TargetMode="Externa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s://www.iseg.ulisboa.pt/en/about/mission-vision/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s://www.iscte-iul.pt/conteudos/iscte/about-us/542/mission-and-vision" TargetMode="External"/><Relationship Id="rId4" Type="http://schemas.openxmlformats.org/officeDocument/2006/relationships/hyperlink" Target="https://www.novasbe.unl.pt/en/about-us/our-mission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5">
            <a:extLst>
              <a:ext uri="{FF2B5EF4-FFF2-40B4-BE49-F238E27FC236}">
                <a16:creationId xmlns:a16="http://schemas.microsoft.com/office/drawing/2014/main" id="{71B6374C-789D-41B5-8AFE-49EDCEFE4C31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3934644" y="5589240"/>
            <a:ext cx="1274708" cy="369332"/>
          </a:xfrm>
          <a:prstGeom prst="rect">
            <a:avLst/>
          </a:prstGeom>
          <a:solidFill>
            <a:srgbClr val="C00000"/>
          </a:solidFill>
          <a:ln>
            <a:noFill/>
          </a:ln>
        </p:spPr>
        <p:txBody>
          <a:bodyPr wrap="none" anchor="ctr" anchorCtr="0"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eaLnBrk="1" hangingPunct="1">
              <a:spcBef>
                <a:spcPct val="0"/>
              </a:spcBef>
              <a:buFontTx/>
              <a:buNone/>
              <a:defRPr/>
            </a:pPr>
            <a:r>
              <a:rPr lang="en-GB" altLang="pt-PT" sz="1800" b="1" dirty="0">
                <a:solidFill>
                  <a:schemeClr val="bg1"/>
                </a:solidFill>
                <a:latin typeface="Arial" panose="020B0604020202020204" pitchFamily="34" charset="0"/>
              </a:rPr>
              <a:t>2023/2024</a:t>
            </a:r>
          </a:p>
        </p:txBody>
      </p:sp>
      <p:sp>
        <p:nvSpPr>
          <p:cNvPr id="6148" name="Text Box 6">
            <a:extLst>
              <a:ext uri="{FF2B5EF4-FFF2-40B4-BE49-F238E27FC236}">
                <a16:creationId xmlns:a16="http://schemas.microsoft.com/office/drawing/2014/main" id="{9AA532F9-CE71-4155-8428-67D0318C9E3F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817" y="1988840"/>
            <a:ext cx="7170362" cy="70788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4000" b="1" cap="small" dirty="0">
                <a:solidFill>
                  <a:schemeClr val="bg1"/>
                </a:solidFill>
                <a:latin typeface="Arial" charset="0"/>
              </a:rPr>
              <a:t>Principles of Management</a:t>
            </a:r>
          </a:p>
        </p:txBody>
      </p:sp>
      <p:pic>
        <p:nvPicPr>
          <p:cNvPr id="5125" name="Imagem 2" descr="Uma imagem com texto&#10;&#10;Descrição gerada automaticamente">
            <a:extLst>
              <a:ext uri="{FF2B5EF4-FFF2-40B4-BE49-F238E27FC236}">
                <a16:creationId xmlns:a16="http://schemas.microsoft.com/office/drawing/2014/main" id="{6A6319F0-1822-4B58-A45C-7A6D6F6CCEA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092950" y="333375"/>
            <a:ext cx="1562100" cy="746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ext Box 6">
            <a:extLst>
              <a:ext uri="{FF2B5EF4-FFF2-40B4-BE49-F238E27FC236}">
                <a16:creationId xmlns:a16="http://schemas.microsoft.com/office/drawing/2014/main" id="{457183AF-99F3-8FCB-DB9C-2F81E3C5F79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986817" y="3003894"/>
            <a:ext cx="7170362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3200" b="1" cap="small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Practical Classes</a:t>
            </a: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6E951-0CAB-6947-BA3C-CB8D3341DC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7ADE-3D93-CA41-8BFC-13E111174E37}" type="slidenum">
              <a:rPr lang="pt-PT" smtClean="0"/>
              <a:t>10</a:t>
            </a:fld>
            <a:endParaRPr lang="pt-PT" dirty="0"/>
          </a:p>
        </p:txBody>
      </p:sp>
      <p:sp>
        <p:nvSpPr>
          <p:cNvPr id="3" name="Text Box 6">
            <a:extLst>
              <a:ext uri="{FF2B5EF4-FFF2-40B4-BE49-F238E27FC236}">
                <a16:creationId xmlns:a16="http://schemas.microsoft.com/office/drawing/2014/main" id="{D53EB0A0-4BB1-7CE7-E534-C174FB91D2A6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108" y="2784315"/>
            <a:ext cx="5843783" cy="707886"/>
          </a:xfrm>
          <a:prstGeom prst="rect">
            <a:avLst/>
          </a:prstGeom>
          <a:solidFill>
            <a:srgbClr val="C00000"/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4000" b="1" cap="small" dirty="0">
                <a:solidFill>
                  <a:schemeClr val="bg1"/>
                </a:solidFill>
                <a:latin typeface="Arial" charset="0"/>
              </a:rPr>
              <a:t>Creativity</a:t>
            </a:r>
          </a:p>
        </p:txBody>
      </p:sp>
      <p:sp>
        <p:nvSpPr>
          <p:cNvPr id="5" name="Text Box 6">
            <a:extLst>
              <a:ext uri="{FF2B5EF4-FFF2-40B4-BE49-F238E27FC236}">
                <a16:creationId xmlns:a16="http://schemas.microsoft.com/office/drawing/2014/main" id="{27F349DA-33DD-F729-B9C4-9B638C33C010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1650108" y="3645024"/>
            <a:ext cx="5843783" cy="584775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r>
              <a:rPr lang="en-GB" sz="3200" b="1" cap="small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Exercises</a:t>
            </a:r>
          </a:p>
        </p:txBody>
      </p:sp>
    </p:spTree>
    <p:extLst>
      <p:ext uri="{BB962C8B-B14F-4D97-AF65-F5344CB8AC3E}">
        <p14:creationId xmlns:p14="http://schemas.microsoft.com/office/powerpoint/2010/main" val="64778839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0F418-9437-F48A-B046-44AFB52F8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Exercise</a:t>
            </a:r>
            <a:r>
              <a:rPr lang="pt-PT" dirty="0"/>
              <a:t> 1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E2DB9-2110-86CE-A79D-F88E931C1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05855" y="1496430"/>
            <a:ext cx="7732290" cy="478112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Individually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1.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Select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4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currently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existing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on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market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2.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List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minimum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3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main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products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3. In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less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than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5 minutes, combine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these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features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(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from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each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draw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product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has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some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application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forced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crossing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(forcing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association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unrelated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increase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probability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finding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something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interesting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BC4C9-59A5-03C1-B0F4-7B57D59D71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7ADE-3D93-CA41-8BFC-13E111174E37}" type="slidenum">
              <a:rPr lang="pt-PT" smtClean="0"/>
              <a:t>11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67786069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0F418-9437-F48A-B046-44AFB52F8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Exercise</a:t>
            </a:r>
            <a:r>
              <a:rPr lang="pt-PT" dirty="0"/>
              <a:t> 2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E2DB9-2110-86CE-A79D-F88E931C1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134" y="1757784"/>
            <a:ext cx="7859216" cy="478112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In a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new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sports discipline, for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which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it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necessary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establish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5 basic rules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lnSpc>
                <a:spcPct val="150000"/>
              </a:lnSpc>
              <a:buNone/>
            </a:pP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combinatorial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invention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(a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process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trial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error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reaching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successful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combination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BC4C9-59A5-03C1-B0F4-7B57D59D71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7ADE-3D93-CA41-8BFC-13E111174E37}" type="slidenum">
              <a:rPr lang="pt-PT" smtClean="0"/>
              <a:t>12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3361550970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CC0F418-9437-F48A-B046-44AFB52F8AE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Exercise</a:t>
            </a:r>
            <a:r>
              <a:rPr lang="pt-PT" dirty="0"/>
              <a:t> 3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2E2DB9-2110-86CE-A79D-F88E931C19F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6134" y="1575222"/>
            <a:ext cx="7859216" cy="4781128"/>
          </a:xfrm>
        </p:spPr>
        <p:txBody>
          <a:bodyPr/>
          <a:lstStyle/>
          <a:p>
            <a:pPr marL="0" indent="0">
              <a:lnSpc>
                <a:spcPct val="150000"/>
              </a:lnSpc>
              <a:buNone/>
            </a:pP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In a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:</a:t>
            </a: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Create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name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a slogan for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course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at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ISEG.</a:t>
            </a:r>
          </a:p>
          <a:p>
            <a:pPr marL="0" indent="0">
              <a:lnSpc>
                <a:spcPct val="150000"/>
              </a:lnSpc>
              <a:buNone/>
            </a:pP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This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method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brainstorming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</a:p>
          <a:p>
            <a:pPr marL="0" indent="0">
              <a:buNone/>
            </a:pP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You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start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topic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a deadline,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participants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there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be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facilitator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who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records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ensures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adherence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rules:</a:t>
            </a:r>
          </a:p>
          <a:p>
            <a:pPr lvl="1"/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Generate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greatest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number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possible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Criticizing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any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idea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not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allowed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Combining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encouraged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that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may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go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beyond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expected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encouraged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lvl="1"/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In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end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ideas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are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evaluated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best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one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1600" dirty="0" err="1">
                <a:latin typeface="Arial" panose="020B0604020202020204" pitchFamily="34" charset="0"/>
                <a:cs typeface="Arial" panose="020B0604020202020204" pitchFamily="34" charset="0"/>
              </a:rPr>
              <a:t>reached</a:t>
            </a:r>
            <a:r>
              <a:rPr lang="pt-PT" sz="1600" dirty="0">
                <a:latin typeface="Arial" panose="020B0604020202020204" pitchFamily="34" charset="0"/>
                <a:cs typeface="Arial" panose="020B0604020202020204" pitchFamily="34" charset="0"/>
              </a:rPr>
              <a:t>!)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66BBC4C9-59A5-03C1-B0F4-7B57D59D71A4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7ADE-3D93-CA41-8BFC-13E111174E37}" type="slidenum">
              <a:rPr lang="pt-PT" smtClean="0"/>
              <a:t>13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7197059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FDEB-1569-364E-934B-6054D9A5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/>
              <a:t>Agenda</a:t>
            </a:r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1D61D7-316C-4ABC-F3B5-B1D93E14A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lnSpc>
                <a:spcPct val="150000"/>
              </a:lnSpc>
            </a:pPr>
            <a:r>
              <a:rPr lang="pt-PT" dirty="0" err="1"/>
              <a:t>Mission</a:t>
            </a:r>
            <a:r>
              <a:rPr lang="pt-PT" dirty="0"/>
              <a:t>, </a:t>
            </a:r>
            <a:r>
              <a:rPr lang="pt-PT" dirty="0" err="1"/>
              <a:t>Vision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Values</a:t>
            </a:r>
            <a:endParaRPr lang="pt-PT" dirty="0"/>
          </a:p>
          <a:p>
            <a:pPr lvl="1">
              <a:lnSpc>
                <a:spcPct val="150000"/>
              </a:lnSpc>
            </a:pPr>
            <a:r>
              <a:rPr lang="pt-PT" dirty="0" err="1"/>
              <a:t>Examples</a:t>
            </a:r>
            <a:endParaRPr lang="pt-PT" dirty="0"/>
          </a:p>
          <a:p>
            <a:pPr>
              <a:lnSpc>
                <a:spcPct val="150000"/>
              </a:lnSpc>
            </a:pPr>
            <a:r>
              <a:rPr lang="pt-PT" dirty="0" err="1"/>
              <a:t>Group</a:t>
            </a:r>
            <a:r>
              <a:rPr lang="pt-PT" dirty="0"/>
              <a:t> </a:t>
            </a:r>
            <a:r>
              <a:rPr lang="pt-PT" dirty="0" err="1"/>
              <a:t>assignments</a:t>
            </a:r>
            <a:endParaRPr lang="pt-PT" dirty="0"/>
          </a:p>
          <a:p>
            <a:pPr lvl="1">
              <a:lnSpc>
                <a:spcPct val="150000"/>
              </a:lnSpc>
            </a:pPr>
            <a:r>
              <a:rPr lang="pt-PT" dirty="0" err="1"/>
              <a:t>Group</a:t>
            </a:r>
            <a:r>
              <a:rPr lang="pt-PT" dirty="0"/>
              <a:t> </a:t>
            </a:r>
            <a:r>
              <a:rPr lang="pt-PT" dirty="0" err="1"/>
              <a:t>mission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values</a:t>
            </a:r>
            <a:endParaRPr lang="pt-PT" dirty="0"/>
          </a:p>
          <a:p>
            <a:pPr lvl="1">
              <a:lnSpc>
                <a:spcPct val="150000"/>
              </a:lnSpc>
            </a:pPr>
            <a:r>
              <a:rPr lang="pt-PT" dirty="0"/>
              <a:t>Case </a:t>
            </a:r>
            <a:r>
              <a:rPr lang="pt-PT" dirty="0" err="1"/>
              <a:t>distribution</a:t>
            </a:r>
            <a:endParaRPr lang="pt-PT" dirty="0"/>
          </a:p>
          <a:p>
            <a:pPr lvl="1">
              <a:lnSpc>
                <a:spcPct val="150000"/>
              </a:lnSpc>
            </a:pPr>
            <a:r>
              <a:rPr lang="pt-PT" dirty="0" err="1"/>
              <a:t>Important</a:t>
            </a:r>
            <a:r>
              <a:rPr lang="pt-PT" dirty="0"/>
              <a:t> </a:t>
            </a:r>
            <a:r>
              <a:rPr lang="pt-PT" dirty="0" err="1"/>
              <a:t>information</a:t>
            </a:r>
            <a:endParaRPr lang="pt-PT" dirty="0"/>
          </a:p>
          <a:p>
            <a:pPr>
              <a:lnSpc>
                <a:spcPct val="150000"/>
              </a:lnSpc>
            </a:pPr>
            <a:r>
              <a:rPr lang="pt-PT" dirty="0" err="1"/>
              <a:t>Creativity</a:t>
            </a:r>
            <a:r>
              <a:rPr lang="pt-PT" dirty="0"/>
              <a:t> </a:t>
            </a:r>
            <a:r>
              <a:rPr lang="pt-PT" dirty="0" err="1"/>
              <a:t>exercises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56968246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FDEB-1569-364E-934B-6054D9A5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Mission</a:t>
            </a:r>
            <a:r>
              <a:rPr lang="pt-PT" dirty="0"/>
              <a:t>, </a:t>
            </a:r>
            <a:r>
              <a:rPr lang="pt-PT" dirty="0" err="1"/>
              <a:t>Vision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Values</a:t>
            </a:r>
            <a:endParaRPr lang="pt-P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1D61D7-316C-4ABC-F3B5-B1D93E14A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dirty="0" err="1"/>
              <a:t>Organizations</a:t>
            </a:r>
            <a:r>
              <a:rPr lang="pt-PT" dirty="0"/>
              <a:t>:</a:t>
            </a:r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 err="1"/>
              <a:t>Mcdonalds</a:t>
            </a:r>
            <a:r>
              <a:rPr lang="pt-PT" dirty="0"/>
              <a:t> - </a:t>
            </a:r>
            <a:r>
              <a:rPr lang="pt-PT" dirty="0">
                <a:hlinkClick r:id="rId3"/>
              </a:rPr>
              <a:t>https://corporate.mcdonalds.com/corpmcd/our-company/who-we-are/our-values.html</a:t>
            </a: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Ericsson - </a:t>
            </a:r>
            <a:r>
              <a:rPr lang="pt-PT" dirty="0">
                <a:hlinkClick r:id="rId4"/>
              </a:rPr>
              <a:t>https://www.ericsson.com/en/about-us/our-purpose</a:t>
            </a: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/>
              <a:t>Paypal - </a:t>
            </a:r>
            <a:r>
              <a:rPr lang="pt-PT" dirty="0">
                <a:hlinkClick r:id="rId5"/>
              </a:rPr>
              <a:t>https://about.pypl.com/who-we-are/mission-vision-values/default.aspx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22563321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FDEB-1569-364E-934B-6054D9A5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Mission</a:t>
            </a:r>
            <a:r>
              <a:rPr lang="pt-PT" dirty="0"/>
              <a:t>, </a:t>
            </a:r>
            <a:r>
              <a:rPr lang="pt-PT" dirty="0" err="1"/>
              <a:t>Vision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Values</a:t>
            </a:r>
            <a:endParaRPr lang="pt-PT" dirty="0"/>
          </a:p>
        </p:txBody>
      </p:sp>
      <p:sp>
        <p:nvSpPr>
          <p:cNvPr id="7" name="Content Placeholder 6">
            <a:extLst>
              <a:ext uri="{FF2B5EF4-FFF2-40B4-BE49-F238E27FC236}">
                <a16:creationId xmlns:a16="http://schemas.microsoft.com/office/drawing/2014/main" id="{7B1D61D7-316C-4ABC-F3B5-B1D93E14AB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pt-PT" b="1" dirty="0" err="1"/>
              <a:t>Universities</a:t>
            </a:r>
            <a:r>
              <a:rPr lang="pt-PT" b="1" dirty="0"/>
              <a:t>:</a:t>
            </a:r>
          </a:p>
          <a:p>
            <a:endParaRPr lang="pt-PT" dirty="0"/>
          </a:p>
          <a:p>
            <a:pPr marL="0" indent="0">
              <a:buNone/>
            </a:pPr>
            <a:r>
              <a:rPr lang="pt-PT" dirty="0">
                <a:hlinkClick r:id="rId3"/>
              </a:rPr>
              <a:t>https://www.iseg.ulisboa.pt/en/about/mission-vision/</a:t>
            </a: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>
                <a:hlinkClick r:id="rId4"/>
              </a:rPr>
              <a:t>https://www.novasbe.unl.pt/en/about-us/our-mission</a:t>
            </a: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r>
              <a:rPr lang="pt-PT" dirty="0">
                <a:hlinkClick r:id="rId5"/>
              </a:rPr>
              <a:t>https://www.iscte-iul.pt/conteudos/iscte/about-us/542/mission-and-vision</a:t>
            </a: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  <a:p>
            <a:pPr marL="0" indent="0">
              <a:buNone/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485748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 Box 6">
            <a:extLst>
              <a:ext uri="{FF2B5EF4-FFF2-40B4-BE49-F238E27FC236}">
                <a16:creationId xmlns:a16="http://schemas.microsoft.com/office/drawing/2014/main" id="{337C1F9D-FC08-2621-0394-82DD6E90EA94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457200" y="1628800"/>
            <a:ext cx="8058150" cy="1077218"/>
          </a:xfrm>
          <a:prstGeom prst="rect">
            <a:avLst/>
          </a:prstGeom>
          <a:solidFill>
            <a:schemeClr val="bg1">
              <a:lumMod val="85000"/>
            </a:schemeClr>
          </a:solidFill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 algn="ctr" eaLnBrk="1" hangingPunct="1">
              <a:defRPr/>
            </a:pPr>
            <a:endParaRPr lang="en-GB" sz="3200" b="1" cap="small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  <a:p>
            <a:pPr algn="ctr" eaLnBrk="1" hangingPunct="1">
              <a:defRPr/>
            </a:pPr>
            <a:endParaRPr lang="en-GB" sz="3200" b="1" cap="small" dirty="0">
              <a:solidFill>
                <a:schemeClr val="bg1">
                  <a:lumMod val="50000"/>
                </a:schemeClr>
              </a:solidFill>
              <a:latin typeface="Arial" charset="0"/>
            </a:endParaRPr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9BFDEB-1569-364E-934B-6054D9A5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Group</a:t>
            </a:r>
            <a:r>
              <a:rPr lang="pt-PT" dirty="0"/>
              <a:t> </a:t>
            </a:r>
            <a:r>
              <a:rPr lang="pt-PT" dirty="0" err="1"/>
              <a:t>Assignments</a:t>
            </a:r>
            <a:endParaRPr lang="pt-PT" dirty="0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3AD467F7-614E-0240-9529-3B6BDF68ADC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457200" y="1802234"/>
            <a:ext cx="8058150" cy="4781128"/>
          </a:xfrm>
        </p:spPr>
        <p:txBody>
          <a:bodyPr/>
          <a:lstStyle/>
          <a:p>
            <a:pPr marL="0" indent="0" algn="ctr">
              <a:buNone/>
            </a:pP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Sit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down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your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mates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choose</a:t>
            </a: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 algn="ctr">
              <a:buNone/>
            </a:pP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group's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0" indent="0">
              <a:buNone/>
            </a:pP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pt-PT" sz="20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lnSpc>
                <a:spcPct val="150000"/>
              </a:lnSpc>
              <a:buNone/>
            </a:pP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Until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next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session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(20th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October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is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limit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),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students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should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send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to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Professor (</a:t>
            </a:r>
            <a:r>
              <a:rPr lang="pt-PT" sz="2000" u="sng" dirty="0" err="1">
                <a:latin typeface="Arial" panose="020B0604020202020204" pitchFamily="34" charset="0"/>
                <a:cs typeface="Arial" panose="020B0604020202020204" pitchFamily="34" charset="0"/>
              </a:rPr>
              <a:t>beatrizjacob@iseg.ulisboa.pt</a:t>
            </a:r>
            <a:r>
              <a:rPr lang="pt-PT" sz="2000" u="sng" dirty="0">
                <a:latin typeface="Arial" panose="020B0604020202020204" pitchFamily="34" charset="0"/>
                <a:cs typeface="Arial" panose="020B0604020202020204" pitchFamily="34" charset="0"/>
              </a:rPr>
              <a:t>)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an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A4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sheet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a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group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photo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full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names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student</a:t>
            </a:r>
            <a:r>
              <a:rPr lang="pt-PT" sz="2000" b="1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numbers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class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along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with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identification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of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their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respective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values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vision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pt-PT" sz="2000" dirty="0" err="1">
                <a:latin typeface="Arial" panose="020B0604020202020204" pitchFamily="34" charset="0"/>
                <a:cs typeface="Arial" panose="020B0604020202020204" pitchFamily="34" charset="0"/>
              </a:rPr>
              <a:t>and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pt-PT" sz="2000" b="1" dirty="0" err="1">
                <a:latin typeface="Arial" panose="020B0604020202020204" pitchFamily="34" charset="0"/>
                <a:cs typeface="Arial" panose="020B0604020202020204" pitchFamily="34" charset="0"/>
              </a:rPr>
              <a:t>mission</a:t>
            </a:r>
            <a:r>
              <a:rPr lang="pt-PT" sz="2000" dirty="0"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6E951-0CAB-6947-BA3C-CB8D3341DC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7ADE-3D93-CA41-8BFC-13E111174E37}" type="slidenum">
              <a:rPr lang="pt-PT" smtClean="0"/>
              <a:t>5</a:t>
            </a:fld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65826608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FDEB-1569-364E-934B-6054D9A5C3E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 wrap="square" anchor="ctr">
            <a:normAutofit/>
          </a:bodyPr>
          <a:lstStyle/>
          <a:p>
            <a:r>
              <a:rPr lang="pt-PT" dirty="0" err="1"/>
              <a:t>Example</a:t>
            </a:r>
            <a:endParaRPr lang="pt-PT" dirty="0"/>
          </a:p>
        </p:txBody>
      </p:sp>
      <p:sp>
        <p:nvSpPr>
          <p:cNvPr id="4" name="Slide Number Placeholder 3" hidden="1">
            <a:extLst>
              <a:ext uri="{FF2B5EF4-FFF2-40B4-BE49-F238E27FC236}">
                <a16:creationId xmlns:a16="http://schemas.microsoft.com/office/drawing/2014/main" id="{83C6E951-0CAB-6947-BA3C-CB8D3341DCF0}"/>
              </a:ext>
            </a:extLst>
          </p:cNvPr>
          <p:cNvSpPr>
            <a:spLocks noGrp="1"/>
          </p:cNvSpPr>
          <p:nvPr>
            <p:ph type="sldNum" sz="quarter" idx="4294967295"/>
          </p:nvPr>
        </p:nvSpPr>
        <p:spPr>
          <a:xfrm>
            <a:off x="6457950" y="6356350"/>
            <a:ext cx="2057400" cy="365125"/>
          </a:xfrm>
        </p:spPr>
        <p:txBody>
          <a:bodyPr/>
          <a:lstStyle/>
          <a:p>
            <a:pPr>
              <a:spcAft>
                <a:spcPts val="600"/>
              </a:spcAft>
            </a:pPr>
            <a:fld id="{5EA07ADE-3D93-CA41-8BFC-13E111174E37}" type="slidenum">
              <a:rPr lang="pt-PT" smtClean="0"/>
              <a:pPr>
                <a:spcAft>
                  <a:spcPts val="600"/>
                </a:spcAft>
              </a:pPr>
              <a:t>6</a:t>
            </a:fld>
            <a:endParaRPr lang="pt-PT"/>
          </a:p>
        </p:txBody>
      </p:sp>
      <p:pic>
        <p:nvPicPr>
          <p:cNvPr id="10" name="Picture 9">
            <a:extLst>
              <a:ext uri="{FF2B5EF4-FFF2-40B4-BE49-F238E27FC236}">
                <a16:creationId xmlns:a16="http://schemas.microsoft.com/office/drawing/2014/main" id="{6EBF1BCB-732A-81C8-BF2B-5731604C40E4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133202" y="1196752"/>
            <a:ext cx="4877595" cy="507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7817047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>
            <a:extLst>
              <a:ext uri="{FF2B5EF4-FFF2-40B4-BE49-F238E27FC236}">
                <a16:creationId xmlns:a16="http://schemas.microsoft.com/office/drawing/2014/main" id="{59C77369-B529-57DE-B71C-9C19C2BAE2EF}"/>
              </a:ext>
            </a:extLst>
          </p:cNvPr>
          <p:cNvSpPr/>
          <p:nvPr/>
        </p:nvSpPr>
        <p:spPr>
          <a:xfrm>
            <a:off x="5140202" y="3584157"/>
            <a:ext cx="3284814" cy="2232248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pt-PT"/>
          </a:p>
        </p:txBody>
      </p:sp>
      <p:sp>
        <p:nvSpPr>
          <p:cNvPr id="2" name="Title 1">
            <a:extLst>
              <a:ext uri="{FF2B5EF4-FFF2-40B4-BE49-F238E27FC236}">
                <a16:creationId xmlns:a16="http://schemas.microsoft.com/office/drawing/2014/main" id="{C69BFDEB-1569-364E-934B-6054D9A5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Group</a:t>
            </a:r>
            <a:r>
              <a:rPr lang="pt-PT" dirty="0"/>
              <a:t> </a:t>
            </a:r>
            <a:r>
              <a:rPr lang="pt-PT" dirty="0" err="1"/>
              <a:t>Assignments</a:t>
            </a:r>
            <a:endParaRPr lang="pt-P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6E951-0CAB-6947-BA3C-CB8D3341DC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7ADE-3D93-CA41-8BFC-13E111174E37}" type="slidenum">
              <a:rPr lang="pt-PT" smtClean="0"/>
              <a:t>7</a:t>
            </a:fld>
            <a:endParaRPr lang="pt-PT" dirty="0"/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205F6618-6121-4157-BE9D-0B473B87F055}"/>
              </a:ext>
            </a:extLst>
          </p:cNvPr>
          <p:cNvSpPr txBox="1"/>
          <p:nvPr/>
        </p:nvSpPr>
        <p:spPr>
          <a:xfrm>
            <a:off x="457200" y="1681654"/>
            <a:ext cx="5472608" cy="294952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50000"/>
              </a:lnSpc>
            </a:pPr>
            <a:r>
              <a:rPr lang="pt-PT" b="1" dirty="0"/>
              <a:t>Cases to </a:t>
            </a:r>
            <a:r>
              <a:rPr lang="pt-PT" b="1" dirty="0" err="1"/>
              <a:t>be</a:t>
            </a:r>
            <a:r>
              <a:rPr lang="pt-PT" b="1" dirty="0"/>
              <a:t> </a:t>
            </a:r>
            <a:r>
              <a:rPr lang="pt-PT" b="1" dirty="0" err="1"/>
              <a:t>presented</a:t>
            </a:r>
            <a:r>
              <a:rPr lang="pt-PT" b="1" dirty="0"/>
              <a:t> </a:t>
            </a:r>
            <a:r>
              <a:rPr lang="pt-PT" b="1" dirty="0" err="1"/>
              <a:t>and</a:t>
            </a:r>
            <a:r>
              <a:rPr lang="pt-PT" b="1" dirty="0"/>
              <a:t> </a:t>
            </a:r>
            <a:r>
              <a:rPr lang="pt-PT" b="1" dirty="0" err="1"/>
              <a:t>discussed</a:t>
            </a:r>
            <a:r>
              <a:rPr lang="pt-PT" b="1" dirty="0"/>
              <a:t>:</a:t>
            </a:r>
          </a:p>
          <a:p>
            <a:pPr>
              <a:lnSpc>
                <a:spcPct val="150000"/>
              </a:lnSpc>
            </a:pPr>
            <a:endParaRPr lang="pt-PT" b="1" dirty="0"/>
          </a:p>
          <a:p>
            <a:pPr>
              <a:lnSpc>
                <a:spcPct val="150000"/>
              </a:lnSpc>
            </a:pPr>
            <a:r>
              <a:rPr lang="pt-PT" dirty="0"/>
              <a:t>1. </a:t>
            </a:r>
            <a:r>
              <a:rPr lang="pt-PT" dirty="0" err="1"/>
              <a:t>Diversity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Inclusion</a:t>
            </a:r>
            <a:endParaRPr lang="pt-PT" dirty="0"/>
          </a:p>
          <a:p>
            <a:pPr>
              <a:lnSpc>
                <a:spcPct val="150000"/>
              </a:lnSpc>
            </a:pPr>
            <a:r>
              <a:rPr lang="pt-PT" dirty="0"/>
              <a:t>2. Social </a:t>
            </a:r>
            <a:r>
              <a:rPr lang="pt-PT" dirty="0" err="1"/>
              <a:t>Responsibility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Ethics</a:t>
            </a:r>
            <a:endParaRPr lang="pt-PT" dirty="0"/>
          </a:p>
          <a:p>
            <a:pPr>
              <a:lnSpc>
                <a:spcPct val="150000"/>
              </a:lnSpc>
            </a:pPr>
            <a:r>
              <a:rPr lang="pt-PT" dirty="0"/>
              <a:t>3. </a:t>
            </a:r>
            <a:r>
              <a:rPr lang="pt-PT" dirty="0" err="1"/>
              <a:t>Strategy</a:t>
            </a:r>
            <a:r>
              <a:rPr lang="pt-PT" dirty="0"/>
              <a:t> Cases</a:t>
            </a:r>
          </a:p>
          <a:p>
            <a:pPr>
              <a:lnSpc>
                <a:spcPct val="150000"/>
              </a:lnSpc>
            </a:pPr>
            <a:r>
              <a:rPr lang="pt-PT" dirty="0"/>
              <a:t>4. </a:t>
            </a:r>
            <a:r>
              <a:rPr lang="pt-PT" dirty="0" err="1"/>
              <a:t>Organizational</a:t>
            </a:r>
            <a:r>
              <a:rPr lang="pt-PT" dirty="0"/>
              <a:t> Design Cases</a:t>
            </a:r>
          </a:p>
          <a:p>
            <a:pPr>
              <a:lnSpc>
                <a:spcPct val="150000"/>
              </a:lnSpc>
            </a:pPr>
            <a:r>
              <a:rPr lang="pt-PT" dirty="0"/>
              <a:t>5. </a:t>
            </a:r>
            <a:r>
              <a:rPr lang="pt-PT" dirty="0" err="1"/>
              <a:t>Human</a:t>
            </a:r>
            <a:r>
              <a:rPr lang="pt-PT" dirty="0"/>
              <a:t> </a:t>
            </a:r>
            <a:r>
              <a:rPr lang="pt-PT" dirty="0" err="1"/>
              <a:t>Resources</a:t>
            </a:r>
            <a:r>
              <a:rPr lang="pt-PT" dirty="0"/>
              <a:t> Management</a:t>
            </a:r>
          </a:p>
        </p:txBody>
      </p:sp>
      <p:sp>
        <p:nvSpPr>
          <p:cNvPr id="9" name="TextBox 8">
            <a:extLst>
              <a:ext uri="{FF2B5EF4-FFF2-40B4-BE49-F238E27FC236}">
                <a16:creationId xmlns:a16="http://schemas.microsoft.com/office/drawing/2014/main" id="{7A15EA92-1608-CA93-7AD5-FE3C82038A75}"/>
              </a:ext>
            </a:extLst>
          </p:cNvPr>
          <p:cNvSpPr txBox="1"/>
          <p:nvPr/>
        </p:nvSpPr>
        <p:spPr>
          <a:xfrm>
            <a:off x="5140202" y="3800181"/>
            <a:ext cx="3223150" cy="2534027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50000"/>
              </a:lnSpc>
            </a:pPr>
            <a:r>
              <a:rPr lang="pt-PT" b="1" dirty="0" err="1"/>
              <a:t>Objective</a:t>
            </a:r>
            <a:r>
              <a:rPr lang="pt-PT" b="1" dirty="0"/>
              <a:t>: </a:t>
            </a:r>
            <a:r>
              <a:rPr lang="pt-PT" dirty="0" err="1"/>
              <a:t>analyze</a:t>
            </a:r>
            <a:r>
              <a:rPr lang="pt-PT" dirty="0"/>
              <a:t> a </a:t>
            </a:r>
            <a:r>
              <a:rPr lang="pt-PT" dirty="0" err="1"/>
              <a:t>company's</a:t>
            </a:r>
            <a:r>
              <a:rPr lang="pt-PT" dirty="0"/>
              <a:t> </a:t>
            </a:r>
            <a:r>
              <a:rPr lang="pt-PT" dirty="0" err="1"/>
              <a:t>position</a:t>
            </a:r>
            <a:r>
              <a:rPr lang="pt-PT" dirty="0"/>
              <a:t> (</a:t>
            </a:r>
            <a:r>
              <a:rPr lang="pt-PT" dirty="0" err="1"/>
              <a:t>ideas</a:t>
            </a:r>
            <a:r>
              <a:rPr lang="pt-PT" dirty="0"/>
              <a:t>, </a:t>
            </a:r>
            <a:r>
              <a:rPr lang="pt-PT" dirty="0" err="1"/>
              <a:t>practices</a:t>
            </a:r>
            <a:r>
              <a:rPr lang="pt-PT" dirty="0"/>
              <a:t>, </a:t>
            </a:r>
            <a:r>
              <a:rPr lang="pt-PT" dirty="0" err="1"/>
              <a:t>results</a:t>
            </a:r>
            <a:r>
              <a:rPr lang="pt-PT" dirty="0"/>
              <a:t>) </a:t>
            </a:r>
            <a:r>
              <a:rPr lang="pt-PT" dirty="0" err="1"/>
              <a:t>regarding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chosen</a:t>
            </a:r>
            <a:r>
              <a:rPr lang="pt-PT" dirty="0"/>
              <a:t> </a:t>
            </a:r>
            <a:r>
              <a:rPr lang="pt-PT" dirty="0" err="1"/>
              <a:t>topic</a:t>
            </a:r>
            <a:r>
              <a:rPr lang="pt-PT" dirty="0"/>
              <a:t>. </a:t>
            </a:r>
            <a:endParaRPr lang="pt-PT" b="1" dirty="0"/>
          </a:p>
          <a:p>
            <a:pPr algn="ctr">
              <a:lnSpc>
                <a:spcPct val="150000"/>
              </a:lnSpc>
            </a:pPr>
            <a:endParaRPr lang="pt-PT" dirty="0"/>
          </a:p>
          <a:p>
            <a:pPr algn="ctr">
              <a:lnSpc>
                <a:spcPct val="150000"/>
              </a:lnSpc>
            </a:pP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237555319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FDEB-1569-364E-934B-6054D9A5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Group</a:t>
            </a:r>
            <a:r>
              <a:rPr lang="pt-PT" dirty="0"/>
              <a:t> </a:t>
            </a:r>
            <a:r>
              <a:rPr lang="pt-PT" dirty="0" err="1"/>
              <a:t>Assignments</a:t>
            </a:r>
            <a:endParaRPr lang="pt-P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6E951-0CAB-6947-BA3C-CB8D3341DC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7ADE-3D93-CA41-8BFC-13E111174E37}" type="slidenum">
              <a:rPr lang="pt-PT" smtClean="0"/>
              <a:t>8</a:t>
            </a:fld>
            <a:endParaRPr lang="pt-PT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7FA6E5-E5D0-1DE9-426B-C841635B51C5}"/>
              </a:ext>
            </a:extLst>
          </p:cNvPr>
          <p:cNvSpPr txBox="1"/>
          <p:nvPr/>
        </p:nvSpPr>
        <p:spPr>
          <a:xfrm>
            <a:off x="683568" y="1772816"/>
            <a:ext cx="7704856" cy="29494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primary</a:t>
            </a:r>
            <a:r>
              <a:rPr lang="pt-PT" dirty="0"/>
              <a:t> </a:t>
            </a:r>
            <a:r>
              <a:rPr lang="pt-PT" dirty="0" err="1"/>
              <a:t>sources</a:t>
            </a:r>
            <a:r>
              <a:rPr lang="pt-PT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information</a:t>
            </a:r>
            <a:r>
              <a:rPr lang="pt-PT" dirty="0"/>
              <a:t> are </a:t>
            </a:r>
            <a:r>
              <a:rPr lang="pt-PT" dirty="0" err="1"/>
              <a:t>an</a:t>
            </a:r>
            <a:r>
              <a:rPr lang="pt-PT" dirty="0"/>
              <a:t> </a:t>
            </a:r>
            <a:r>
              <a:rPr lang="pt-PT" b="1" dirty="0" err="1"/>
              <a:t>interview</a:t>
            </a:r>
            <a:r>
              <a:rPr lang="pt-PT" b="1" dirty="0"/>
              <a:t> </a:t>
            </a:r>
            <a:r>
              <a:rPr lang="pt-PT" b="1" dirty="0" err="1"/>
              <a:t>with</a:t>
            </a:r>
            <a:r>
              <a:rPr lang="pt-PT" b="1" dirty="0"/>
              <a:t> </a:t>
            </a:r>
            <a:r>
              <a:rPr lang="pt-PT" b="1" dirty="0" err="1"/>
              <a:t>an</a:t>
            </a:r>
            <a:r>
              <a:rPr lang="pt-PT" b="1" dirty="0"/>
              <a:t> </a:t>
            </a:r>
            <a:r>
              <a:rPr lang="pt-PT" b="1" dirty="0" err="1"/>
              <a:t>employee</a:t>
            </a:r>
            <a:r>
              <a:rPr lang="pt-PT" b="1" dirty="0"/>
              <a:t>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organization</a:t>
            </a:r>
            <a:r>
              <a:rPr lang="pt-PT" dirty="0"/>
              <a:t> </a:t>
            </a:r>
            <a:r>
              <a:rPr lang="pt-PT" dirty="0" err="1"/>
              <a:t>selected</a:t>
            </a:r>
            <a:r>
              <a:rPr lang="pt-PT" dirty="0"/>
              <a:t>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group</a:t>
            </a:r>
            <a:r>
              <a:rPr lang="pt-PT" dirty="0"/>
              <a:t>.</a:t>
            </a:r>
          </a:p>
          <a:p>
            <a:pPr>
              <a:lnSpc>
                <a:spcPct val="150000"/>
              </a:lnSpc>
            </a:pPr>
            <a:endParaRPr lang="pt-PT" dirty="0"/>
          </a:p>
          <a:p>
            <a:pPr>
              <a:lnSpc>
                <a:spcPct val="150000"/>
              </a:lnSpc>
            </a:pPr>
            <a:r>
              <a:rPr lang="pt-PT" b="1" dirty="0" err="1"/>
              <a:t>Other</a:t>
            </a:r>
            <a:r>
              <a:rPr lang="pt-PT" b="1" dirty="0"/>
              <a:t> </a:t>
            </a:r>
            <a:r>
              <a:rPr lang="pt-PT" b="1" dirty="0" err="1"/>
              <a:t>sources</a:t>
            </a:r>
            <a:r>
              <a:rPr lang="pt-PT" b="1" dirty="0"/>
              <a:t>:</a:t>
            </a:r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err="1"/>
              <a:t>Official</a:t>
            </a:r>
            <a:r>
              <a:rPr lang="pt-PT" dirty="0"/>
              <a:t> website </a:t>
            </a:r>
            <a:r>
              <a:rPr lang="pt-PT" dirty="0" err="1"/>
              <a:t>of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company</a:t>
            </a:r>
            <a:endParaRPr lang="pt-PT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err="1"/>
              <a:t>Company's</a:t>
            </a:r>
            <a:r>
              <a:rPr lang="pt-PT" dirty="0"/>
              <a:t> </a:t>
            </a:r>
            <a:r>
              <a:rPr lang="pt-PT" dirty="0" err="1"/>
              <a:t>official</a:t>
            </a:r>
            <a:r>
              <a:rPr lang="pt-PT" dirty="0"/>
              <a:t> </a:t>
            </a:r>
            <a:r>
              <a:rPr lang="pt-PT" dirty="0" err="1"/>
              <a:t>reports</a:t>
            </a:r>
            <a:endParaRPr lang="pt-PT" dirty="0"/>
          </a:p>
          <a:p>
            <a:pPr marL="285750" indent="-285750">
              <a:lnSpc>
                <a:spcPct val="150000"/>
              </a:lnSpc>
              <a:buFont typeface="Arial" panose="020B0604020202020204" pitchFamily="34" charset="0"/>
              <a:buChar char="•"/>
            </a:pPr>
            <a:r>
              <a:rPr lang="pt-PT" dirty="0" err="1"/>
              <a:t>Company</a:t>
            </a:r>
            <a:r>
              <a:rPr lang="pt-PT" dirty="0"/>
              <a:t> </a:t>
            </a:r>
            <a:r>
              <a:rPr lang="pt-PT" dirty="0" err="1"/>
              <a:t>publications</a:t>
            </a:r>
            <a:r>
              <a:rPr lang="pt-PT" dirty="0"/>
              <a:t>, </a:t>
            </a:r>
            <a:r>
              <a:rPr lang="pt-PT" dirty="0" err="1"/>
              <a:t>academic</a:t>
            </a:r>
            <a:r>
              <a:rPr lang="pt-PT" dirty="0"/>
              <a:t> </a:t>
            </a:r>
            <a:r>
              <a:rPr lang="pt-PT" dirty="0" err="1"/>
              <a:t>studies</a:t>
            </a:r>
            <a:r>
              <a:rPr lang="pt-PT" dirty="0"/>
              <a:t>, </a:t>
            </a:r>
            <a:r>
              <a:rPr lang="pt-PT" dirty="0" err="1"/>
              <a:t>newspaper</a:t>
            </a:r>
            <a:r>
              <a:rPr lang="pt-PT" dirty="0"/>
              <a:t> </a:t>
            </a:r>
            <a:r>
              <a:rPr lang="pt-PT" dirty="0" err="1"/>
              <a:t>articles</a:t>
            </a:r>
            <a:endParaRPr lang="pt-PT" dirty="0"/>
          </a:p>
        </p:txBody>
      </p:sp>
    </p:spTree>
    <p:extLst>
      <p:ext uri="{BB962C8B-B14F-4D97-AF65-F5344CB8AC3E}">
        <p14:creationId xmlns:p14="http://schemas.microsoft.com/office/powerpoint/2010/main" val="42179167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69BFDEB-1569-364E-934B-6054D9A5C3E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PT" dirty="0" err="1"/>
              <a:t>Group</a:t>
            </a:r>
            <a:r>
              <a:rPr lang="pt-PT" dirty="0"/>
              <a:t> </a:t>
            </a:r>
            <a:r>
              <a:rPr lang="pt-PT" dirty="0" err="1"/>
              <a:t>Assignments</a:t>
            </a:r>
            <a:endParaRPr lang="pt-PT" dirty="0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83C6E951-0CAB-6947-BA3C-CB8D3341DCF0}"/>
              </a:ext>
            </a:extLst>
          </p:cNvPr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EA07ADE-3D93-CA41-8BFC-13E111174E37}" type="slidenum">
              <a:rPr lang="pt-PT" smtClean="0"/>
              <a:t>9</a:t>
            </a:fld>
            <a:endParaRPr lang="pt-PT" dirty="0"/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347FA6E5-E5D0-1DE9-426B-C841635B51C5}"/>
              </a:ext>
            </a:extLst>
          </p:cNvPr>
          <p:cNvSpPr txBox="1"/>
          <p:nvPr/>
        </p:nvSpPr>
        <p:spPr>
          <a:xfrm>
            <a:off x="354360" y="1772134"/>
            <a:ext cx="8435280" cy="41959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lnSpc>
                <a:spcPct val="150000"/>
              </a:lnSpc>
            </a:pPr>
            <a:r>
              <a:rPr lang="pt-PT" dirty="0" err="1"/>
              <a:t>The</a:t>
            </a:r>
            <a:r>
              <a:rPr lang="pt-PT" dirty="0"/>
              <a:t> file </a:t>
            </a:r>
            <a:r>
              <a:rPr lang="pt-PT" dirty="0" err="1"/>
              <a:t>containing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written</a:t>
            </a:r>
            <a:r>
              <a:rPr lang="pt-PT" dirty="0"/>
              <a:t> </a:t>
            </a:r>
            <a:r>
              <a:rPr lang="pt-PT" dirty="0" err="1"/>
              <a:t>report</a:t>
            </a:r>
            <a:r>
              <a:rPr lang="pt-PT" dirty="0"/>
              <a:t> </a:t>
            </a:r>
            <a:r>
              <a:rPr lang="pt-PT" dirty="0" err="1"/>
              <a:t>and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case </a:t>
            </a:r>
            <a:r>
              <a:rPr lang="pt-PT" dirty="0" err="1"/>
              <a:t>analysis</a:t>
            </a:r>
            <a:r>
              <a:rPr lang="pt-PT" dirty="0"/>
              <a:t> </a:t>
            </a:r>
            <a:r>
              <a:rPr lang="pt-PT" dirty="0" err="1"/>
              <a:t>presentation</a:t>
            </a:r>
            <a:r>
              <a:rPr lang="pt-PT" dirty="0"/>
              <a:t> </a:t>
            </a:r>
            <a:r>
              <a:rPr lang="pt-PT" dirty="0" err="1"/>
              <a:t>should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uploaded</a:t>
            </a:r>
            <a:r>
              <a:rPr lang="pt-PT" dirty="0"/>
              <a:t>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group</a:t>
            </a:r>
            <a:r>
              <a:rPr lang="pt-PT" dirty="0"/>
              <a:t> </a:t>
            </a:r>
            <a:r>
              <a:rPr lang="pt-PT" dirty="0" err="1"/>
              <a:t>on</a:t>
            </a:r>
            <a:r>
              <a:rPr lang="pt-PT" dirty="0"/>
              <a:t> Teams </a:t>
            </a:r>
            <a:r>
              <a:rPr lang="pt-PT" dirty="0" err="1"/>
              <a:t>with</a:t>
            </a:r>
            <a:r>
              <a:rPr lang="pt-PT" dirty="0"/>
              <a:t>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name</a:t>
            </a:r>
            <a:r>
              <a:rPr lang="pt-PT" dirty="0"/>
              <a:t> </a:t>
            </a:r>
            <a:r>
              <a:rPr lang="pt-PT" b="1" dirty="0"/>
              <a:t>"</a:t>
            </a:r>
            <a:r>
              <a:rPr lang="pt-PT" b="1" dirty="0" err="1"/>
              <a:t>IG_ClassXXX_CaseXXX_analysis</a:t>
            </a:r>
            <a:r>
              <a:rPr lang="pt-PT" b="1" dirty="0"/>
              <a:t>.”</a:t>
            </a:r>
            <a:endParaRPr lang="pt-PT" dirty="0"/>
          </a:p>
          <a:p>
            <a:pPr>
              <a:lnSpc>
                <a:spcPct val="150000"/>
              </a:lnSpc>
            </a:pPr>
            <a:r>
              <a:rPr lang="pt-PT" dirty="0"/>
              <a:t>For </a:t>
            </a:r>
            <a:r>
              <a:rPr lang="pt-PT" dirty="0" err="1"/>
              <a:t>example</a:t>
            </a:r>
            <a:r>
              <a:rPr lang="pt-PT" dirty="0"/>
              <a:t>: "IG_ClassM01_Case1_analysis.”</a:t>
            </a:r>
          </a:p>
          <a:p>
            <a:pPr>
              <a:lnSpc>
                <a:spcPct val="150000"/>
              </a:lnSpc>
            </a:pPr>
            <a:endParaRPr lang="pt-PT" dirty="0"/>
          </a:p>
          <a:p>
            <a:pPr>
              <a:lnSpc>
                <a:spcPct val="150000"/>
              </a:lnSpc>
            </a:pP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subsequent</a:t>
            </a:r>
            <a:r>
              <a:rPr lang="pt-PT" dirty="0"/>
              <a:t> case </a:t>
            </a:r>
            <a:r>
              <a:rPr lang="pt-PT" dirty="0" err="1"/>
              <a:t>discussion</a:t>
            </a:r>
            <a:r>
              <a:rPr lang="pt-PT" dirty="0"/>
              <a:t> to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carried</a:t>
            </a:r>
            <a:r>
              <a:rPr lang="pt-PT" dirty="0"/>
              <a:t> out </a:t>
            </a:r>
            <a:r>
              <a:rPr lang="pt-PT" dirty="0" err="1"/>
              <a:t>by</a:t>
            </a:r>
            <a:r>
              <a:rPr lang="pt-PT" dirty="0"/>
              <a:t> </a:t>
            </a:r>
            <a:r>
              <a:rPr lang="pt-PT" dirty="0" err="1"/>
              <a:t>another</a:t>
            </a:r>
            <a:r>
              <a:rPr lang="pt-PT" dirty="0"/>
              <a:t> </a:t>
            </a:r>
            <a:r>
              <a:rPr lang="pt-PT" dirty="0" err="1"/>
              <a:t>group</a:t>
            </a:r>
            <a:r>
              <a:rPr lang="pt-PT" dirty="0"/>
              <a:t> </a:t>
            </a:r>
            <a:r>
              <a:rPr lang="pt-PT" dirty="0" err="1"/>
              <a:t>should</a:t>
            </a:r>
            <a:r>
              <a:rPr lang="pt-PT" dirty="0"/>
              <a:t> </a:t>
            </a:r>
            <a:r>
              <a:rPr lang="pt-PT" dirty="0" err="1"/>
              <a:t>also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uploaded</a:t>
            </a:r>
            <a:r>
              <a:rPr lang="pt-PT" dirty="0"/>
              <a:t> in </a:t>
            </a:r>
            <a:r>
              <a:rPr lang="pt-PT" dirty="0" err="1"/>
              <a:t>the</a:t>
            </a:r>
            <a:r>
              <a:rPr lang="pt-PT" dirty="0"/>
              <a:t> </a:t>
            </a:r>
            <a:r>
              <a:rPr lang="pt-PT" dirty="0" err="1"/>
              <a:t>same</a:t>
            </a:r>
            <a:r>
              <a:rPr lang="pt-PT" dirty="0"/>
              <a:t> </a:t>
            </a:r>
            <a:r>
              <a:rPr lang="pt-PT" dirty="0" err="1"/>
              <a:t>class</a:t>
            </a:r>
            <a:r>
              <a:rPr lang="pt-PT" dirty="0"/>
              <a:t> team </a:t>
            </a:r>
            <a:r>
              <a:rPr lang="pt-PT" dirty="0" err="1"/>
              <a:t>on</a:t>
            </a:r>
            <a:r>
              <a:rPr lang="pt-PT" dirty="0"/>
              <a:t> MS Teams, in digital </a:t>
            </a:r>
            <a:r>
              <a:rPr lang="pt-PT" dirty="0" err="1"/>
              <a:t>format</a:t>
            </a:r>
            <a:r>
              <a:rPr lang="pt-PT" dirty="0"/>
              <a:t> (PPT </a:t>
            </a:r>
            <a:r>
              <a:rPr lang="pt-PT" dirty="0" err="1"/>
              <a:t>document</a:t>
            </a:r>
            <a:r>
              <a:rPr lang="pt-PT" dirty="0"/>
              <a:t> </a:t>
            </a:r>
            <a:r>
              <a:rPr lang="pt-PT" dirty="0" err="1"/>
              <a:t>saved</a:t>
            </a:r>
            <a:r>
              <a:rPr lang="pt-PT" dirty="0"/>
              <a:t> as PDF). </a:t>
            </a:r>
            <a:r>
              <a:rPr lang="pt-PT" dirty="0" err="1"/>
              <a:t>Should</a:t>
            </a:r>
            <a:r>
              <a:rPr lang="pt-PT" dirty="0"/>
              <a:t> </a:t>
            </a:r>
            <a:r>
              <a:rPr lang="pt-PT" dirty="0" err="1"/>
              <a:t>be</a:t>
            </a:r>
            <a:r>
              <a:rPr lang="pt-PT" dirty="0"/>
              <a:t> </a:t>
            </a:r>
            <a:r>
              <a:rPr lang="pt-PT" dirty="0" err="1"/>
              <a:t>named</a:t>
            </a:r>
            <a:r>
              <a:rPr lang="pt-PT" dirty="0"/>
              <a:t> </a:t>
            </a:r>
            <a:r>
              <a:rPr lang="pt-PT" b="1" dirty="0"/>
              <a:t>"</a:t>
            </a:r>
            <a:r>
              <a:rPr lang="pt-PT" b="1" dirty="0" err="1"/>
              <a:t>IG_ClassXXX_CaseXXX_discussion</a:t>
            </a:r>
            <a:r>
              <a:rPr lang="pt-PT" b="1" dirty="0"/>
              <a:t>.”</a:t>
            </a:r>
          </a:p>
          <a:p>
            <a:pPr>
              <a:lnSpc>
                <a:spcPct val="150000"/>
              </a:lnSpc>
            </a:pPr>
            <a:r>
              <a:rPr lang="pt-PT" dirty="0"/>
              <a:t>For </a:t>
            </a:r>
            <a:r>
              <a:rPr lang="pt-PT" dirty="0" err="1"/>
              <a:t>example</a:t>
            </a:r>
            <a:r>
              <a:rPr lang="pt-PT" dirty="0"/>
              <a:t>: "IG_ClassM01_Case1A_discussion."</a:t>
            </a:r>
          </a:p>
        </p:txBody>
      </p:sp>
    </p:spTree>
    <p:extLst>
      <p:ext uri="{BB962C8B-B14F-4D97-AF65-F5344CB8AC3E}">
        <p14:creationId xmlns:p14="http://schemas.microsoft.com/office/powerpoint/2010/main" val="246105778"/>
      </p:ext>
    </p:extLst>
  </p:cSld>
  <p:clrMapOvr>
    <a:masterClrMapping/>
  </p:clrMapOvr>
</p:sld>
</file>

<file path=ppt/theme/theme1.xml><?xml version="1.0" encoding="utf-8"?>
<a:theme xmlns:a="http://schemas.openxmlformats.org/drawingml/2006/main" name="1_Office Theme">
  <a:themeElements>
    <a:clrScheme name="1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_Office Theme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1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>
    <_activity xmlns="26abd5c4-87e8-4e5a-9440-4a7e522a45ba" xsi:nil="true"/>
  </documentManagement>
</p:properti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F9346F32BF31F34989188B3C7174FFAE" ma:contentTypeVersion="17" ma:contentTypeDescription="Create a new document." ma:contentTypeScope="" ma:versionID="ec5b8a58689f050b0301c86db5df75c3">
  <xsd:schema xmlns:xsd="http://www.w3.org/2001/XMLSchema" xmlns:xs="http://www.w3.org/2001/XMLSchema" xmlns:p="http://schemas.microsoft.com/office/2006/metadata/properties" xmlns:ns3="26abd5c4-87e8-4e5a-9440-4a7e522a45ba" xmlns:ns4="ac41ba24-f192-4bf4-a96e-f7d1d0d9eb7e" targetNamespace="http://schemas.microsoft.com/office/2006/metadata/properties" ma:root="true" ma:fieldsID="6ca07a586c801b8391470748406bf441" ns3:_="" ns4:_="">
    <xsd:import namespace="26abd5c4-87e8-4e5a-9440-4a7e522a45ba"/>
    <xsd:import namespace="ac41ba24-f192-4bf4-a96e-f7d1d0d9eb7e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OCR" minOccurs="0"/>
                <xsd:element ref="ns3:MediaServiceGenerationTime" minOccurs="0"/>
                <xsd:element ref="ns3:MediaServiceEventHashCode" minOccurs="0"/>
                <xsd:element ref="ns3:MediaServiceLocation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AutoKeyPoints" minOccurs="0"/>
                <xsd:element ref="ns3:MediaServiceKeyPoints" minOccurs="0"/>
                <xsd:element ref="ns3:MediaLengthInSeconds" minOccurs="0"/>
                <xsd:element ref="ns3:MediaServiceSearchProperties" minOccurs="0"/>
                <xsd:element ref="ns3:_activity" minOccurs="0"/>
                <xsd:element ref="ns3:MediaServiceObjectDetectorVersions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26abd5c4-87e8-4e5a-9440-4a7e522a45ba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hidden="true" ma:internalName="MediaServiceDateTaken" ma:readOnly="true">
      <xsd:simpleType>
        <xsd:restriction base="dms:Text"/>
      </xsd:simpleType>
    </xsd:element>
    <xsd:element name="MediaServiceAutoTags" ma:index="11" nillable="true" ma:displayName="Tags" ma:internalName="MediaServiceAutoTags" ma:readOnly="true">
      <xsd:simpleType>
        <xsd:restriction base="dms:Text"/>
      </xsd:simpleType>
    </xsd:element>
    <xsd:element name="MediaServiceOCR" ma:index="12" nillable="true" ma:displayName="Extracted Text" ma:internalName="MediaServiceOCR" ma:readOnly="true">
      <xsd:simpleType>
        <xsd:restriction base="dms:Note">
          <xsd:maxLength value="255"/>
        </xsd:restriction>
      </xsd:simpleType>
    </xsd:element>
    <xsd:element name="MediaServiceGenerationTime" ma:index="13" nillable="true" ma:displayName="MediaServiceGenerationTime" ma:hidden="true" ma:internalName="MediaServiceGenerationTime" ma:readOnly="true">
      <xsd:simpleType>
        <xsd:restriction base="dms:Text"/>
      </xsd:simpleType>
    </xsd:element>
    <xsd:element name="MediaServiceEventHashCode" ma:index="14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Location" ma:index="15" nillable="true" ma:displayName="Location" ma:internalName="MediaServiceLocation" ma:readOnly="true">
      <xsd:simpleType>
        <xsd:restriction base="dms:Text"/>
      </xsd:simpleType>
    </xsd:element>
    <xsd:element name="MediaServiceAutoKeyPoints" ma:index="19" nillable="true" ma:displayName="MediaServiceAutoKeyPoints" ma:hidden="true" ma:internalName="MediaServiceAutoKeyPoints" ma:readOnly="true">
      <xsd:simpleType>
        <xsd:restriction base="dms:Note"/>
      </xsd:simpleType>
    </xsd:element>
    <xsd:element name="MediaServiceKeyPoints" ma:index="20" nillable="true" ma:displayName="KeyPoints" ma:internalName="MediaServiceKeyPoints" ma:readOnly="true">
      <xsd:simpleType>
        <xsd:restriction base="dms:Note">
          <xsd:maxLength value="255"/>
        </xsd:restriction>
      </xsd:simpleType>
    </xsd:element>
    <xsd:element name="MediaLengthInSeconds" ma:index="21" nillable="true" ma:displayName="Length (seconds)" ma:internalName="MediaLengthInSeconds" ma:readOnly="true">
      <xsd:simpleType>
        <xsd:restriction base="dms:Unknown"/>
      </xsd:simpleType>
    </xsd:element>
    <xsd:element name="MediaServiceSearchProperties" ma:index="22" nillable="true" ma:displayName="MediaServiceSearchProperties" ma:hidden="true" ma:internalName="MediaServiceSearchProperties" ma:readOnly="true">
      <xsd:simpleType>
        <xsd:restriction base="dms:Note"/>
      </xsd:simpleType>
    </xsd:element>
    <xsd:element name="_activity" ma:index="23" nillable="true" ma:displayName="_activity" ma:hidden="true" ma:internalName="_activity">
      <xsd:simpleType>
        <xsd:restriction base="dms:Note"/>
      </xsd:simpleType>
    </xsd:element>
    <xsd:element name="MediaServiceObjectDetectorVersions" ma:index="24" nillable="true" ma:displayName="MediaServiceObjectDetectorVersions" ma:description="" ma:hidden="true" ma:indexed="true" ma:internalName="MediaServiceObjectDetectorVersions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c41ba24-f192-4bf4-a96e-f7d1d0d9eb7e" elementFormDefault="qualified">
    <xsd:import namespace="http://schemas.microsoft.com/office/2006/documentManagement/types"/>
    <xsd:import namespace="http://schemas.microsoft.com/office/infopath/2007/PartnerControls"/>
    <xsd:element name="SharedWithUsers" ma:index="16" nillable="true" ma:displayName="Shared With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7" nillable="true" ma:displayName="Shared With Details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8" nillable="true" ma:displayName="Sharing Hint Hash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F864C3A9-BCC3-49E7-AE54-076E0C24048F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0ADF72F0-8C18-4BE9-97E1-891E5E466E8F}">
  <ds:schemaRefs>
    <ds:schemaRef ds:uri="http://purl.org/dc/elements/1.1/"/>
    <ds:schemaRef ds:uri="http://schemas.microsoft.com/office/2006/documentManagement/types"/>
    <ds:schemaRef ds:uri="http://purl.org/dc/dcmitype/"/>
    <ds:schemaRef ds:uri="http://schemas.microsoft.com/office/2006/metadata/properties"/>
    <ds:schemaRef ds:uri="http://schemas.openxmlformats.org/package/2006/metadata/core-properties"/>
    <ds:schemaRef ds:uri="http://schemas.microsoft.com/office/infopath/2007/PartnerControls"/>
    <ds:schemaRef ds:uri="26abd5c4-87e8-4e5a-9440-4a7e522a45ba"/>
    <ds:schemaRef ds:uri="http://purl.org/dc/terms/"/>
    <ds:schemaRef ds:uri="ac41ba24-f192-4bf4-a96e-f7d1d0d9eb7e"/>
    <ds:schemaRef ds:uri="http://www.w3.org/XML/1998/namespace"/>
  </ds:schemaRefs>
</ds:datastoreItem>
</file>

<file path=customXml/itemProps3.xml><?xml version="1.0" encoding="utf-8"?>
<ds:datastoreItem xmlns:ds="http://schemas.openxmlformats.org/officeDocument/2006/customXml" ds:itemID="{401FBCC6-2DFD-441E-B8D4-929AAF42E936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26abd5c4-87e8-4e5a-9440-4a7e522a45ba"/>
    <ds:schemaRef ds:uri="ac41ba24-f192-4bf4-a96e-f7d1d0d9eb7e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2456</TotalTime>
  <Words>802</Words>
  <Application>Microsoft Macintosh PowerPoint</Application>
  <PresentationFormat>On-screen Show (4:3)</PresentationFormat>
  <Paragraphs>107</Paragraphs>
  <Slides>13</Slides>
  <Notes>10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7" baseType="lpstr">
      <vt:lpstr>Arial</vt:lpstr>
      <vt:lpstr>Calibri</vt:lpstr>
      <vt:lpstr>Söhne</vt:lpstr>
      <vt:lpstr>1_Office Theme</vt:lpstr>
      <vt:lpstr>PowerPoint Presentation</vt:lpstr>
      <vt:lpstr>Agenda</vt:lpstr>
      <vt:lpstr>Mission, Vision and Values</vt:lpstr>
      <vt:lpstr>Mission, Vision and Values</vt:lpstr>
      <vt:lpstr>Group Assignments</vt:lpstr>
      <vt:lpstr>Example</vt:lpstr>
      <vt:lpstr>Group Assignments</vt:lpstr>
      <vt:lpstr>Group Assignments</vt:lpstr>
      <vt:lpstr>Group Assignments</vt:lpstr>
      <vt:lpstr>PowerPoint Presentation</vt:lpstr>
      <vt:lpstr>Exercise 1</vt:lpstr>
      <vt:lpstr>Exercise 2</vt:lpstr>
      <vt:lpstr>Exercise 3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NUNO CONDE</dc:creator>
  <cp:lastModifiedBy>Beatriz Jacob</cp:lastModifiedBy>
  <cp:revision>208</cp:revision>
  <cp:lastPrinted>2021-10-13T07:34:57Z</cp:lastPrinted>
  <dcterms:created xsi:type="dcterms:W3CDTF">2012-01-22T18:48:18Z</dcterms:created>
  <dcterms:modified xsi:type="dcterms:W3CDTF">2023-10-08T17:20:29Z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5</vt:i4>
  </property>
  <property fmtid="{D5CDD505-2E9C-101B-9397-08002B2CF9AE}" pid="3" name="ContentTypeId">
    <vt:lpwstr>0x010100F9346F32BF31F34989188B3C7174FFAE</vt:lpwstr>
  </property>
</Properties>
</file>